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11.jpg" ContentType="image/jpg"/>
  <Override PartName="/ppt/media/image12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20.jpg" ContentType="image/jpg"/>
  <Override PartName="/ppt/media/image21.jpg" ContentType="image/jp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15"/>
  </p:normalViewPr>
  <p:slideViewPr>
    <p:cSldViewPr>
      <p:cViewPr>
        <p:scale>
          <a:sx n="100" d="100"/>
          <a:sy n="100" d="100"/>
        </p:scale>
        <p:origin x="954" y="61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131" d="100"/>
          <a:sy n="131" d="100"/>
        </p:scale>
        <p:origin x="708" y="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0F7EFE1-1B0F-4FCA-ADDA-1FCE681F71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A147140-B08A-4010-8E92-33FA12BE0E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AB7F7-A2E4-40E2-B7BC-9898E32BE553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9BFFEFC-DFB7-441F-8630-43D493DD5D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5A2A47-35CD-4F23-BE9A-3DDDEB67B2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39D0A-4D5C-4E55-83D0-E44D87232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169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970303"/>
            <a:ext cx="10437749" cy="3211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585831" y="1971294"/>
            <a:ext cx="1602994" cy="1442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609600"/>
            <a:ext cx="10438130" cy="1368425"/>
          </a:xfrm>
          <a:custGeom>
            <a:avLst/>
            <a:gdLst/>
            <a:ahLst/>
            <a:cxnLst/>
            <a:rect l="l" t="t" r="r" b="b"/>
            <a:pathLst>
              <a:path w="10438130" h="1368425">
                <a:moveTo>
                  <a:pt x="0" y="1368171"/>
                </a:moveTo>
                <a:lnTo>
                  <a:pt x="10437749" y="1368171"/>
                </a:lnTo>
                <a:lnTo>
                  <a:pt x="10437749" y="0"/>
                </a:lnTo>
                <a:lnTo>
                  <a:pt x="0" y="0"/>
                </a:lnTo>
                <a:lnTo>
                  <a:pt x="0" y="1368171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0585831" y="609600"/>
            <a:ext cx="1603375" cy="1368425"/>
          </a:xfrm>
          <a:custGeom>
            <a:avLst/>
            <a:gdLst/>
            <a:ahLst/>
            <a:cxnLst/>
            <a:rect l="l" t="t" r="r" b="b"/>
            <a:pathLst>
              <a:path w="1603375" h="1368425">
                <a:moveTo>
                  <a:pt x="0" y="1368171"/>
                </a:moveTo>
                <a:lnTo>
                  <a:pt x="1602994" y="1368171"/>
                </a:lnTo>
                <a:lnTo>
                  <a:pt x="1602994" y="0"/>
                </a:lnTo>
                <a:lnTo>
                  <a:pt x="0" y="0"/>
                </a:lnTo>
                <a:lnTo>
                  <a:pt x="0" y="1368171"/>
                </a:lnTo>
                <a:close/>
              </a:path>
            </a:pathLst>
          </a:custGeom>
          <a:solidFill>
            <a:srgbClr val="AC8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1855" y="978661"/>
            <a:ext cx="10648289" cy="557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4675" y="2476500"/>
            <a:ext cx="11242649" cy="3668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5.jpg"/><Relationship Id="rId7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6.png"/><Relationship Id="rId9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17AE84C-2B99-4D06-88AF-0CE077C6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18E4A9-B16C-4A01-BA43-6FCB00505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72"/>
            <a:ext cx="12192000" cy="1524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76800" y="5562600"/>
            <a:ext cx="6759575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600" b="1" dirty="0"/>
              <a:t>Дмитрий Викторович Родионов</a:t>
            </a:r>
            <a:endParaRPr sz="1600" b="1" dirty="0"/>
          </a:p>
          <a:p>
            <a:pPr marL="12700" marR="5080" algn="r">
              <a:lnSpc>
                <a:spcPts val="2160"/>
              </a:lnSpc>
              <a:spcBef>
                <a:spcPts val="380"/>
              </a:spcBef>
            </a:pPr>
            <a:r>
              <a:rPr lang="ru-RU" sz="1400" dirty="0"/>
              <a:t>Г</a:t>
            </a:r>
            <a:r>
              <a:rPr sz="1400" spc="-5" dirty="0" err="1"/>
              <a:t>енеральн</a:t>
            </a:r>
            <a:r>
              <a:rPr lang="ru-RU" sz="1400" spc="-5" dirty="0" err="1"/>
              <a:t>ый</a:t>
            </a:r>
            <a:r>
              <a:rPr sz="1400" spc="-5" dirty="0"/>
              <a:t> </a:t>
            </a:r>
            <a:r>
              <a:rPr lang="ru-RU" sz="1400" spc="-5" dirty="0"/>
              <a:t> </a:t>
            </a:r>
            <a:r>
              <a:rPr sz="1400" dirty="0" err="1"/>
              <a:t>директор</a:t>
            </a:r>
            <a:r>
              <a:rPr lang="ru-RU" sz="1400" dirty="0"/>
              <a:t> Государственного</a:t>
            </a:r>
            <a:br>
              <a:rPr lang="en-US" sz="1400" dirty="0"/>
            </a:br>
            <a:r>
              <a:rPr lang="ru-RU" sz="1400" dirty="0"/>
              <a:t>центрального т</a:t>
            </a:r>
            <a:r>
              <a:rPr sz="1400" dirty="0" err="1"/>
              <a:t>еатрального</a:t>
            </a:r>
            <a:r>
              <a:rPr sz="1400" dirty="0"/>
              <a:t> музея </a:t>
            </a:r>
            <a:r>
              <a:rPr sz="1400" spc="-5" dirty="0"/>
              <a:t>им. А.А.</a:t>
            </a:r>
            <a:r>
              <a:rPr sz="1400" spc="-65" dirty="0"/>
              <a:t> </a:t>
            </a:r>
            <a:r>
              <a:rPr sz="1400" dirty="0"/>
              <a:t>Бахрушина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5957" y="711796"/>
            <a:ext cx="9522460" cy="1314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2840" marR="915669" indent="-212090" algn="ctr">
              <a:lnSpc>
                <a:spcPct val="89400"/>
              </a:lnSpc>
            </a:pPr>
            <a:r>
              <a:rPr sz="3200" spc="-5" dirty="0">
                <a:solidFill>
                  <a:srgbClr val="FFFFFF"/>
                </a:solidFill>
                <a:latin typeface="Trebuchet MS"/>
                <a:cs typeface="Trebuchet MS"/>
              </a:rPr>
              <a:t>Как создать партнерскую сеть  в России и за </a:t>
            </a:r>
            <a:r>
              <a:rPr sz="3200" dirty="0">
                <a:solidFill>
                  <a:srgbClr val="FFFFFF"/>
                </a:solidFill>
                <a:latin typeface="Trebuchet MS"/>
                <a:cs typeface="Trebuchet MS"/>
              </a:rPr>
              <a:t>её </a:t>
            </a:r>
            <a:r>
              <a:rPr sz="3200" spc="-5" dirty="0">
                <a:solidFill>
                  <a:srgbClr val="FFFFFF"/>
                </a:solidFill>
                <a:latin typeface="Trebuchet MS"/>
                <a:cs typeface="Trebuchet MS"/>
              </a:rPr>
              <a:t>пределами  и увлечь </a:t>
            </a:r>
            <a:r>
              <a:rPr sz="3200" spc="-5" dirty="0" err="1">
                <a:solidFill>
                  <a:srgbClr val="FFFFFF"/>
                </a:solidFill>
                <a:latin typeface="Trebuchet MS"/>
                <a:cs typeface="Trebuchet MS"/>
              </a:rPr>
              <a:t>идеей</a:t>
            </a:r>
            <a:r>
              <a:rPr sz="32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5" dirty="0" err="1">
                <a:solidFill>
                  <a:srgbClr val="FFFFFF"/>
                </a:solidFill>
                <a:latin typeface="Trebuchet MS"/>
                <a:cs typeface="Trebuchet MS"/>
              </a:rPr>
              <a:t>меценатства</a:t>
            </a:r>
            <a:endParaRPr sz="29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421257" y="769854"/>
            <a:ext cx="1478026" cy="11693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A49A23CC-7A8B-4696-A378-8E55905E05A3}"/>
              </a:ext>
            </a:extLst>
          </p:cNvPr>
          <p:cNvSpPr txBox="1"/>
          <p:nvPr/>
        </p:nvSpPr>
        <p:spPr>
          <a:xfrm>
            <a:off x="1295400" y="3124200"/>
            <a:ext cx="9522460" cy="10630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2840" marR="915669" indent="-212090" algn="ctr">
              <a:lnSpc>
                <a:spcPct val="89400"/>
              </a:lnSpc>
            </a:pPr>
            <a:r>
              <a:rPr sz="3200" spc="-5" dirty="0" err="1">
                <a:solidFill>
                  <a:srgbClr val="FFFFFF"/>
                </a:solidFill>
                <a:latin typeface="Trebuchet MS"/>
                <a:cs typeface="Trebuchet MS"/>
              </a:rPr>
              <a:t>Как</a:t>
            </a:r>
            <a:r>
              <a:rPr sz="32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5" dirty="0" err="1">
                <a:solidFill>
                  <a:srgbClr val="FFFFFF"/>
                </a:solidFill>
                <a:latin typeface="Trebuchet MS"/>
                <a:cs typeface="Trebuchet MS"/>
              </a:rPr>
              <a:t>создать</a:t>
            </a:r>
            <a:endParaRPr sz="3850" dirty="0">
              <a:latin typeface="Times New Roman"/>
              <a:cs typeface="Times New Roman"/>
            </a:endParaRPr>
          </a:p>
          <a:p>
            <a:pPr marL="12700" marR="5080" indent="1233170">
              <a:lnSpc>
                <a:spcPct val="70000"/>
              </a:lnSpc>
            </a:pPr>
            <a:r>
              <a:rPr sz="2900" dirty="0">
                <a:solidFill>
                  <a:srgbClr val="FFFFFF"/>
                </a:solidFill>
                <a:latin typeface="Trebuchet MS"/>
                <a:cs typeface="Trebuchet MS"/>
              </a:rPr>
              <a:t>Всероссийская благотворительная </a:t>
            </a:r>
            <a:r>
              <a:rPr sz="2900" spc="-5" dirty="0">
                <a:solidFill>
                  <a:srgbClr val="FFFFFF"/>
                </a:solidFill>
                <a:latin typeface="Trebuchet MS"/>
                <a:cs typeface="Trebuchet MS"/>
              </a:rPr>
              <a:t>акция  </a:t>
            </a:r>
            <a:r>
              <a:rPr sz="2900" dirty="0">
                <a:solidFill>
                  <a:srgbClr val="FFFFFF"/>
                </a:solidFill>
                <a:latin typeface="Trebuchet MS"/>
                <a:cs typeface="Trebuchet MS"/>
              </a:rPr>
              <a:t>“Сохраним историю российского театра для</a:t>
            </a:r>
            <a:r>
              <a:rPr sz="29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900" dirty="0">
                <a:solidFill>
                  <a:srgbClr val="FFFFFF"/>
                </a:solidFill>
                <a:latin typeface="Trebuchet MS"/>
                <a:cs typeface="Trebuchet MS"/>
              </a:rPr>
              <a:t>потомков”</a:t>
            </a:r>
            <a:endParaRPr sz="29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99037DF-B5C6-4A1E-A2D5-CB878F22A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8F49EB8-6067-40E2-81A2-B3BF78801D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057"/>
            <a:ext cx="12192000" cy="1524000"/>
          </a:xfrm>
          <a:prstGeom prst="rect">
            <a:avLst/>
          </a:prstGeom>
        </p:spPr>
      </p:pic>
      <p:sp>
        <p:nvSpPr>
          <p:cNvPr id="10" name="object 4">
            <a:extLst>
              <a:ext uri="{FF2B5EF4-FFF2-40B4-BE49-F238E27FC236}">
                <a16:creationId xmlns:a16="http://schemas.microsoft.com/office/drawing/2014/main" id="{930ED52B-497E-4733-9E60-40CF2C90C412}"/>
              </a:ext>
            </a:extLst>
          </p:cNvPr>
          <p:cNvSpPr/>
          <p:nvPr/>
        </p:nvSpPr>
        <p:spPr>
          <a:xfrm>
            <a:off x="10421257" y="769854"/>
            <a:ext cx="1478026" cy="11693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2159" y="838053"/>
            <a:ext cx="9432925" cy="936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650"/>
              </a:lnSpc>
            </a:pPr>
            <a:r>
              <a:rPr sz="3200" dirty="0"/>
              <a:t>Материалы из собрания</a:t>
            </a:r>
            <a:r>
              <a:rPr sz="3200" spc="-135" dirty="0"/>
              <a:t> </a:t>
            </a:r>
            <a:r>
              <a:rPr sz="3200" dirty="0"/>
              <a:t>искусствоведа,</a:t>
            </a:r>
          </a:p>
          <a:p>
            <a:pPr algn="ctr">
              <a:lnSpc>
                <a:spcPts val="3650"/>
              </a:lnSpc>
            </a:pPr>
            <a:r>
              <a:rPr sz="3200" dirty="0"/>
              <a:t>заслуженного деятеля искусств РФ В.В.</a:t>
            </a:r>
            <a:r>
              <a:rPr sz="3200" spc="-140" dirty="0"/>
              <a:t> </a:t>
            </a:r>
            <a:r>
              <a:rPr sz="3200" dirty="0"/>
              <a:t>Ванслова</a:t>
            </a:r>
          </a:p>
        </p:txBody>
      </p:sp>
      <p:sp>
        <p:nvSpPr>
          <p:cNvPr id="3" name="object 3"/>
          <p:cNvSpPr/>
          <p:nvPr/>
        </p:nvSpPr>
        <p:spPr>
          <a:xfrm>
            <a:off x="680326" y="2074583"/>
            <a:ext cx="2191766" cy="45439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38646" y="2061756"/>
            <a:ext cx="3056508" cy="45567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32886" y="4387342"/>
            <a:ext cx="2534285" cy="1931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Федоровский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Ф.Ф.  “Снегурочка”</a:t>
            </a:r>
            <a:r>
              <a:rPr sz="18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Римский-  Корсаков</a:t>
            </a:r>
            <a:r>
              <a:rPr sz="18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Н.А.</a:t>
            </a:r>
            <a:endParaRPr sz="1800" dirty="0">
              <a:latin typeface="Trebuchet MS"/>
              <a:cs typeface="Trebuchet MS"/>
            </a:endParaRPr>
          </a:p>
          <a:p>
            <a:pPr marL="12700" marR="179705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Эскиз женского 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костюма.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Купава. 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Москва,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Опера С.И.  Зимина. 1907</a:t>
            </a:r>
            <a:r>
              <a:rPr sz="18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г.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91625" y="4248657"/>
            <a:ext cx="2662555" cy="2205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Шервашидзе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А.К. 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“Миранда” Казанли</a:t>
            </a:r>
            <a:r>
              <a:rPr sz="18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Н.И.  Эскиз мужского 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костюма.</a:t>
            </a:r>
            <a:r>
              <a:rPr sz="18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Воин.</a:t>
            </a:r>
            <a:endParaRPr sz="1800" dirty="0">
              <a:latin typeface="Trebuchet MS"/>
              <a:cs typeface="Trebuchet MS"/>
            </a:endParaRPr>
          </a:p>
          <a:p>
            <a:pPr marL="12700" marR="616585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Санкт-Петербург, 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Императорский  Мариинский</a:t>
            </a:r>
            <a:r>
              <a:rPr sz="18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театр.  1910г.</a:t>
            </a:r>
            <a:endParaRPr sz="1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D41DB3-44A8-459F-84A7-4734C761A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4937660-AE97-41EA-8DFF-D75D1AC90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72"/>
            <a:ext cx="12192000" cy="1524000"/>
          </a:xfrm>
          <a:prstGeom prst="rect">
            <a:avLst/>
          </a:prstGeom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46D4B8FE-B800-4F0C-A363-5144D9EE758F}"/>
              </a:ext>
            </a:extLst>
          </p:cNvPr>
          <p:cNvSpPr/>
          <p:nvPr/>
        </p:nvSpPr>
        <p:spPr>
          <a:xfrm>
            <a:off x="10421257" y="769854"/>
            <a:ext cx="1478026" cy="11693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867228"/>
            <a:ext cx="9385935" cy="9489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ts val="3650"/>
              </a:lnSpc>
            </a:pPr>
            <a:r>
              <a:rPr sz="3200" dirty="0"/>
              <a:t>Развитие Театрального музея им.</a:t>
            </a:r>
            <a:r>
              <a:rPr sz="3200" spc="-85" dirty="0"/>
              <a:t> </a:t>
            </a:r>
            <a:r>
              <a:rPr sz="3200" dirty="0"/>
              <a:t>А.А.Бахрушина</a:t>
            </a:r>
          </a:p>
          <a:p>
            <a:pPr algn="l">
              <a:lnSpc>
                <a:spcPts val="3650"/>
              </a:lnSpc>
            </a:pPr>
            <a:r>
              <a:rPr sz="3200" dirty="0"/>
              <a:t>в современном социокультурном</a:t>
            </a:r>
            <a:r>
              <a:rPr sz="3200" spc="-40" dirty="0"/>
              <a:t> </a:t>
            </a:r>
            <a:r>
              <a:rPr sz="3200" dirty="0"/>
              <a:t>пространстве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9053" y="2671473"/>
            <a:ext cx="9379585" cy="34245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31495">
              <a:lnSpc>
                <a:spcPct val="90000"/>
              </a:lnSpc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Развитие Театрального музея им. А.А. Бахрушина и продвижение  Всероссийской благотворительной акции проходит </a:t>
            </a:r>
            <a:r>
              <a:rPr lang="ru-RU" sz="2200" spc="-5" dirty="0">
                <a:solidFill>
                  <a:srgbClr val="FFFFFF"/>
                </a:solidFill>
                <a:latin typeface="Trebuchet MS"/>
                <a:cs typeface="Trebuchet MS"/>
              </a:rPr>
              <a:t>в рамках  </a:t>
            </a:r>
            <a:r>
              <a:rPr lang="ru-RU" sz="2200" b="1" i="1" spc="-5" dirty="0">
                <a:solidFill>
                  <a:schemeClr val="accent4">
                    <a:lumMod val="75000"/>
                  </a:schemeClr>
                </a:solidFill>
                <a:latin typeface="Trebuchet MS"/>
                <a:cs typeface="Trebuchet MS"/>
              </a:rPr>
              <a:t>Стратегии государственной </a:t>
            </a:r>
            <a:r>
              <a:rPr sz="2200" b="1" i="1" spc="-5" dirty="0">
                <a:solidFill>
                  <a:schemeClr val="accent4">
                    <a:lumMod val="75000"/>
                  </a:schemeClr>
                </a:solidFill>
                <a:latin typeface="Trebuchet MS"/>
                <a:cs typeface="Trebuchet MS"/>
              </a:rPr>
              <a:t>культурной политики на период </a:t>
            </a:r>
            <a:r>
              <a:rPr sz="2200" b="1" i="1" dirty="0">
                <a:solidFill>
                  <a:schemeClr val="accent4">
                    <a:lumMod val="75000"/>
                  </a:schemeClr>
                </a:solidFill>
                <a:latin typeface="Trebuchet MS"/>
                <a:cs typeface="Trebuchet MS"/>
              </a:rPr>
              <a:t>до </a:t>
            </a:r>
            <a:r>
              <a:rPr sz="2200" b="1" i="1" spc="-5" dirty="0">
                <a:solidFill>
                  <a:schemeClr val="accent4">
                    <a:lumMod val="75000"/>
                  </a:schemeClr>
                </a:solidFill>
                <a:latin typeface="Trebuchet MS"/>
                <a:cs typeface="Trebuchet MS"/>
              </a:rPr>
              <a:t>2030</a:t>
            </a:r>
            <a:r>
              <a:rPr sz="2200" b="1" i="1" spc="5" dirty="0">
                <a:solidFill>
                  <a:schemeClr val="accent4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200" b="1" i="1" dirty="0">
                <a:solidFill>
                  <a:schemeClr val="accent4">
                    <a:lumMod val="75000"/>
                  </a:schemeClr>
                </a:solidFill>
                <a:latin typeface="Trebuchet MS"/>
                <a:cs typeface="Trebuchet MS"/>
              </a:rPr>
              <a:t>года</a:t>
            </a:r>
            <a:r>
              <a:rPr sz="2200" dirty="0">
                <a:solidFill>
                  <a:schemeClr val="accent4">
                    <a:lumMod val="75000"/>
                  </a:schemeClr>
                </a:solidFill>
                <a:latin typeface="Trebuchet MS"/>
                <a:cs typeface="Trebuchet MS"/>
              </a:rPr>
              <a:t>:</a:t>
            </a:r>
          </a:p>
          <a:p>
            <a:pPr marL="241300" marR="680720" indent="-228600">
              <a:lnSpc>
                <a:spcPts val="2380"/>
              </a:lnSpc>
              <a:spcBef>
                <a:spcPts val="10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активизация культурного потенциала территорий и сглаживание  региональных</a:t>
            </a:r>
            <a:r>
              <a:rPr sz="22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диспропорций;</a:t>
            </a:r>
            <a:endParaRPr sz="2200" dirty="0">
              <a:latin typeface="Trebuchet MS"/>
              <a:cs typeface="Trebuchet MS"/>
            </a:endParaRPr>
          </a:p>
          <a:p>
            <a:pPr marL="241300" indent="-228600">
              <a:lnSpc>
                <a:spcPts val="2510"/>
              </a:lnSpc>
              <a:spcBef>
                <a:spcPts val="7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усиление и расширение влияния российской культуры в</a:t>
            </a:r>
            <a:r>
              <a:rPr sz="2200" spc="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иностранных</a:t>
            </a:r>
            <a:endParaRPr sz="2200" dirty="0">
              <a:latin typeface="Trebuchet MS"/>
              <a:cs typeface="Trebuchet MS"/>
            </a:endParaRPr>
          </a:p>
          <a:p>
            <a:pPr marL="241300">
              <a:lnSpc>
                <a:spcPts val="2510"/>
              </a:lnSpc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государствах;</a:t>
            </a:r>
            <a:endParaRPr sz="2200" dirty="0">
              <a:latin typeface="Trebuchet MS"/>
              <a:cs typeface="Trebuchet MS"/>
            </a:endParaRPr>
          </a:p>
          <a:p>
            <a:pPr marL="241300" indent="-228600">
              <a:lnSpc>
                <a:spcPts val="2510"/>
              </a:lnSpc>
              <a:spcBef>
                <a:spcPts val="73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сохранение культурного наследия и создание условий для</a:t>
            </a:r>
            <a:r>
              <a:rPr sz="2200" spc="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развития</a:t>
            </a:r>
            <a:endParaRPr sz="2200" dirty="0">
              <a:latin typeface="Trebuchet MS"/>
              <a:cs typeface="Trebuchet MS"/>
            </a:endParaRPr>
          </a:p>
          <a:p>
            <a:pPr marL="241300">
              <a:lnSpc>
                <a:spcPts val="2510"/>
              </a:lnSpc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культуры</a:t>
            </a:r>
            <a:r>
              <a:rPr sz="22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РФ.</a:t>
            </a:r>
            <a:endParaRPr sz="22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75A6277-BF2A-4439-A0B9-417478400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E505F1-DC78-41E6-A377-21B55250A1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72"/>
            <a:ext cx="12192000" cy="1524000"/>
          </a:xfrm>
          <a:prstGeom prst="rect">
            <a:avLst/>
          </a:prstGeom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C24B4C0F-1D64-4B08-B1AB-AB116C1B2C6A}"/>
              </a:ext>
            </a:extLst>
          </p:cNvPr>
          <p:cNvSpPr/>
          <p:nvPr/>
        </p:nvSpPr>
        <p:spPr>
          <a:xfrm>
            <a:off x="10421257" y="769854"/>
            <a:ext cx="1478026" cy="11693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35985">
              <a:lnSpc>
                <a:spcPct val="100000"/>
              </a:lnSpc>
            </a:pPr>
            <a:r>
              <a:rPr dirty="0"/>
              <a:t>Заключение</a:t>
            </a:r>
          </a:p>
        </p:txBody>
      </p:sp>
      <p:sp>
        <p:nvSpPr>
          <p:cNvPr id="3" name="object 3"/>
          <p:cNvSpPr/>
          <p:nvPr/>
        </p:nvSpPr>
        <p:spPr>
          <a:xfrm>
            <a:off x="6160008" y="2362200"/>
            <a:ext cx="5757672" cy="44576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4675" y="2695813"/>
            <a:ext cx="5627370" cy="33239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2400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кция 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“Сохраним историю российского 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театра для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потомков!”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позволяет</a:t>
            </a:r>
            <a:r>
              <a:rPr lang="ru-RU" sz="2400" dirty="0"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не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только побуждать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людей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совершать 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благое дело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– выступать в роли  меценатов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и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комплектовать фонды  уникальными материалами,</a:t>
            </a:r>
            <a:endParaRPr sz="2400" dirty="0">
              <a:latin typeface="Trebuchet MS"/>
              <a:cs typeface="Trebuchet MS"/>
            </a:endParaRPr>
          </a:p>
          <a:p>
            <a:pPr marL="12700" marR="112395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но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и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сформировать сообщество  неравнодушных</a:t>
            </a:r>
            <a:r>
              <a:rPr sz="24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людей,</a:t>
            </a:r>
            <a:endParaRPr sz="2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400" spc="-5" dirty="0" err="1">
                <a:solidFill>
                  <a:srgbClr val="FFFFFF"/>
                </a:solidFill>
                <a:latin typeface="Trebuchet MS"/>
                <a:cs typeface="Trebuchet MS"/>
              </a:rPr>
              <a:t>создать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2400" spc="-5" dirty="0">
                <a:solidFill>
                  <a:srgbClr val="FFFFFF"/>
                </a:solidFill>
                <a:latin typeface="Trebuchet MS"/>
                <a:cs typeface="Trebuchet MS"/>
              </a:rPr>
              <a:t>активную </a:t>
            </a:r>
            <a:r>
              <a:rPr sz="2400" spc="-5" dirty="0" err="1">
                <a:solidFill>
                  <a:srgbClr val="FFFFFF"/>
                </a:solidFill>
                <a:latin typeface="Trebuchet MS"/>
                <a:cs typeface="Trebuchet MS"/>
              </a:rPr>
              <a:t>партнёрскую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 сеть.</a:t>
            </a:r>
            <a:endParaRPr sz="2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26D04D-DA0C-4B23-98F2-FA5E0C606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9E3AD6-1791-4A46-99B9-7ABF3FF950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72"/>
            <a:ext cx="12192000" cy="1524000"/>
          </a:xfrm>
          <a:prstGeom prst="rect">
            <a:avLst/>
          </a:prstGeom>
        </p:spPr>
      </p:pic>
      <p:sp>
        <p:nvSpPr>
          <p:cNvPr id="6" name="object 4">
            <a:extLst>
              <a:ext uri="{FF2B5EF4-FFF2-40B4-BE49-F238E27FC236}">
                <a16:creationId xmlns:a16="http://schemas.microsoft.com/office/drawing/2014/main" id="{808F2598-52BF-4E03-BD50-AB0FAC85D97E}"/>
              </a:ext>
            </a:extLst>
          </p:cNvPr>
          <p:cNvSpPr/>
          <p:nvPr/>
        </p:nvSpPr>
        <p:spPr>
          <a:xfrm>
            <a:off x="5715000" y="769854"/>
            <a:ext cx="1478026" cy="11693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419225" y="3670667"/>
            <a:ext cx="8196327" cy="8156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194435">
              <a:lnSpc>
                <a:spcPct val="100400"/>
              </a:lnSpc>
            </a:pPr>
            <a:r>
              <a:rPr sz="5300" dirty="0" err="1">
                <a:solidFill>
                  <a:srgbClr val="FFFFFF"/>
                </a:solidFill>
                <a:latin typeface="Trebuchet MS"/>
                <a:cs typeface="Trebuchet MS"/>
              </a:rPr>
              <a:t>Спасибо</a:t>
            </a:r>
            <a:r>
              <a:rPr sz="5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5300" dirty="0" err="1">
                <a:solidFill>
                  <a:srgbClr val="FFFFFF"/>
                </a:solidFill>
                <a:latin typeface="Trebuchet MS"/>
                <a:cs typeface="Trebuchet MS"/>
              </a:rPr>
              <a:t>за</a:t>
            </a:r>
            <a:r>
              <a:rPr sz="53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5300" spc="-70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5300" dirty="0" err="1">
                <a:solidFill>
                  <a:srgbClr val="FFFFFF"/>
                </a:solidFill>
                <a:latin typeface="Trebuchet MS"/>
                <a:cs typeface="Trebuchet MS"/>
              </a:rPr>
              <a:t>нимание</a:t>
            </a:r>
            <a:r>
              <a:rPr sz="5300" dirty="0">
                <a:solidFill>
                  <a:srgbClr val="FFFFFF"/>
                </a:solidFill>
                <a:latin typeface="Trebuchet MS"/>
                <a:cs typeface="Trebuchet MS"/>
              </a:rPr>
              <a:t>!</a:t>
            </a:r>
            <a:endParaRPr sz="53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3EA4E8-0487-418A-A423-B798D1AEF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2D2FED-9F0A-459A-9647-A68ED9867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72"/>
            <a:ext cx="12192000" cy="1524000"/>
          </a:xfrm>
          <a:prstGeom prst="rect">
            <a:avLst/>
          </a:prstGeom>
        </p:spPr>
      </p:pic>
      <p:sp>
        <p:nvSpPr>
          <p:cNvPr id="6" name="object 4">
            <a:extLst>
              <a:ext uri="{FF2B5EF4-FFF2-40B4-BE49-F238E27FC236}">
                <a16:creationId xmlns:a16="http://schemas.microsoft.com/office/drawing/2014/main" id="{0D565963-31C7-4996-8461-10A4CAA9F8BD}"/>
              </a:ext>
            </a:extLst>
          </p:cNvPr>
          <p:cNvSpPr/>
          <p:nvPr/>
        </p:nvSpPr>
        <p:spPr>
          <a:xfrm>
            <a:off x="10421257" y="769854"/>
            <a:ext cx="1478026" cy="11693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759053" y="870858"/>
            <a:ext cx="9662204" cy="5663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2640" marR="391160" indent="1019175">
              <a:lnSpc>
                <a:spcPts val="2600"/>
              </a:lnSpc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Всероссийская благотворительная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акция 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“Сохраним историю российского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театра для</a:t>
            </a:r>
            <a:r>
              <a:rPr sz="2400" spc="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потомков”</a:t>
            </a:r>
            <a:endParaRPr sz="2400" dirty="0">
              <a:latin typeface="Trebuchet MS"/>
              <a:cs typeface="Trebuchet MS"/>
            </a:endParaRPr>
          </a:p>
          <a:p>
            <a:pPr marL="2465705">
              <a:lnSpc>
                <a:spcPts val="2550"/>
              </a:lnSpc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проводится с 2012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по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2018</a:t>
            </a:r>
            <a:r>
              <a:rPr sz="24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годы</a:t>
            </a:r>
            <a:endParaRPr sz="2400" dirty="0">
              <a:latin typeface="Trebuchet MS"/>
              <a:cs typeface="Trebuchet MS"/>
            </a:endParaRPr>
          </a:p>
          <a:p>
            <a:pPr marL="12700" marR="5080">
              <a:lnSpc>
                <a:spcPts val="2590"/>
              </a:lnSpc>
              <a:spcBef>
                <a:spcPts val="2155"/>
              </a:spcBef>
            </a:pPr>
            <a:r>
              <a:rPr sz="1900" dirty="0" err="1">
                <a:solidFill>
                  <a:srgbClr val="FFFFFF"/>
                </a:solidFill>
                <a:latin typeface="Trebuchet MS"/>
                <a:cs typeface="Trebuchet MS"/>
              </a:rPr>
              <a:t>Организаторы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: ГЦТМ </a:t>
            </a:r>
            <a:r>
              <a:rPr sz="1900" spc="-5" dirty="0">
                <a:solidFill>
                  <a:srgbClr val="FFFFFF"/>
                </a:solidFill>
                <a:latin typeface="Trebuchet MS"/>
                <a:cs typeface="Trebuchet MS"/>
              </a:rPr>
              <a:t>им. А.А. Бахрушина,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Фонд </a:t>
            </a:r>
            <a:r>
              <a:rPr sz="1900" spc="-5" dirty="0">
                <a:solidFill>
                  <a:srgbClr val="FFFFFF"/>
                </a:solidFill>
                <a:latin typeface="Trebuchet MS"/>
                <a:cs typeface="Trebuchet MS"/>
              </a:rPr>
              <a:t>развития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ГЦТМ  </a:t>
            </a:r>
            <a:r>
              <a:rPr sz="1900" spc="-5" dirty="0">
                <a:solidFill>
                  <a:srgbClr val="FFFFFF"/>
                </a:solidFill>
                <a:latin typeface="Trebuchet MS"/>
                <a:cs typeface="Trebuchet MS"/>
              </a:rPr>
              <a:t>им. А.А. Бахрушина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при </a:t>
            </a:r>
            <a:r>
              <a:rPr sz="1900" spc="-5" dirty="0">
                <a:solidFill>
                  <a:srgbClr val="FFFFFF"/>
                </a:solidFill>
                <a:latin typeface="Trebuchet MS"/>
                <a:cs typeface="Trebuchet MS"/>
              </a:rPr>
              <a:t>поддержке Министерства культуры  Российской Федерации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и СТД</a:t>
            </a:r>
            <a:r>
              <a:rPr sz="1900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rebuchet MS"/>
                <a:cs typeface="Trebuchet MS"/>
              </a:rPr>
              <a:t>России.</a:t>
            </a:r>
            <a:endParaRPr lang="ru-RU" sz="1900" spc="-5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ts val="2590"/>
              </a:lnSpc>
              <a:spcBef>
                <a:spcPts val="2155"/>
              </a:spcBef>
            </a:pPr>
            <a:r>
              <a:rPr lang="ru-RU" sz="1900" spc="-5" dirty="0">
                <a:solidFill>
                  <a:srgbClr val="FFFFFF"/>
                </a:solidFill>
                <a:latin typeface="Trebuchet MS"/>
                <a:cs typeface="Trebuchet MS"/>
              </a:rPr>
              <a:t>Цель акции:</a:t>
            </a:r>
          </a:p>
          <a:p>
            <a:r>
              <a:rPr lang="ru-RU" sz="1900" spc="-5" dirty="0">
                <a:solidFill>
                  <a:srgbClr val="FFFFFF"/>
                </a:solidFill>
                <a:latin typeface="Trebuchet MS"/>
                <a:cs typeface="Trebuchet MS"/>
              </a:rPr>
              <a:t>Сохранение театрального наследия России, памяти о деятелях, кто создавал и создает славу отечественного  театра. Формирование общественной поддержки путем привлечения благотворительной помощи.</a:t>
            </a:r>
          </a:p>
          <a:p>
            <a:endParaRPr sz="1900" spc="-5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1900" spc="-5" dirty="0">
                <a:solidFill>
                  <a:srgbClr val="FFFFFF"/>
                </a:solidFill>
                <a:latin typeface="Trebuchet MS"/>
                <a:cs typeface="Trebuchet MS"/>
              </a:rPr>
              <a:t>Участники</a:t>
            </a:r>
            <a:r>
              <a:rPr sz="19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rebuchet MS"/>
                <a:cs typeface="Trebuchet MS"/>
              </a:rPr>
              <a:t>акции:</a:t>
            </a:r>
            <a:endParaRPr sz="1900" dirty="0">
              <a:latin typeface="Trebuchet MS"/>
              <a:cs typeface="Trebuchet MS"/>
            </a:endParaRPr>
          </a:p>
          <a:p>
            <a:pPr marL="241300" indent="-228600">
              <a:lnSpc>
                <a:spcPts val="2735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1900" spc="-5" dirty="0">
                <a:solidFill>
                  <a:srgbClr val="FFFFFF"/>
                </a:solidFill>
                <a:latin typeface="Trebuchet MS"/>
                <a:cs typeface="Trebuchet MS"/>
              </a:rPr>
              <a:t>Театры Российской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Федерации и </a:t>
            </a:r>
            <a:r>
              <a:rPr sz="1900" spc="-5" dirty="0">
                <a:solidFill>
                  <a:srgbClr val="FFFFFF"/>
                </a:solidFill>
                <a:latin typeface="Trebuchet MS"/>
                <a:cs typeface="Trebuchet MS"/>
              </a:rPr>
              <a:t>ближнего</a:t>
            </a:r>
            <a:r>
              <a:rPr sz="1900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rebuchet MS"/>
                <a:cs typeface="Trebuchet MS"/>
              </a:rPr>
              <a:t>зарубежья</a:t>
            </a:r>
            <a:endParaRPr sz="1900" dirty="0">
              <a:latin typeface="Trebuchet MS"/>
              <a:cs typeface="Trebuchet MS"/>
            </a:endParaRPr>
          </a:p>
          <a:p>
            <a:pPr marL="241300">
              <a:lnSpc>
                <a:spcPts val="2735"/>
              </a:lnSpc>
            </a:pPr>
            <a:r>
              <a:rPr sz="1900" spc="-5" dirty="0">
                <a:solidFill>
                  <a:srgbClr val="FFFFFF"/>
                </a:solidFill>
                <a:latin typeface="Trebuchet MS"/>
                <a:cs typeface="Trebuchet MS"/>
              </a:rPr>
              <a:t>независимо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от </a:t>
            </a:r>
            <a:r>
              <a:rPr sz="1900" spc="-5" dirty="0">
                <a:solidFill>
                  <a:srgbClr val="FFFFFF"/>
                </a:solidFill>
                <a:latin typeface="Trebuchet MS"/>
                <a:cs typeface="Trebuchet MS"/>
              </a:rPr>
              <a:t>жанра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и </a:t>
            </a:r>
            <a:r>
              <a:rPr sz="1900" spc="-5" dirty="0">
                <a:solidFill>
                  <a:srgbClr val="FFFFFF"/>
                </a:solidFill>
                <a:latin typeface="Trebuchet MS"/>
                <a:cs typeface="Trebuchet MS"/>
              </a:rPr>
              <a:t>формы</a:t>
            </a:r>
            <a:r>
              <a:rPr sz="1900" spc="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rebuchet MS"/>
                <a:cs typeface="Trebuchet MS"/>
              </a:rPr>
              <a:t>собственности;</a:t>
            </a:r>
            <a:endParaRPr sz="1900" dirty="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241300" algn="l"/>
              </a:tabLst>
            </a:pPr>
            <a:r>
              <a:rPr sz="1900" spc="-5" dirty="0">
                <a:solidFill>
                  <a:srgbClr val="FFFFFF"/>
                </a:solidFill>
                <a:latin typeface="Trebuchet MS"/>
                <a:cs typeface="Trebuchet MS"/>
              </a:rPr>
              <a:t>Юридические</a:t>
            </a:r>
            <a:r>
              <a:rPr sz="19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лица;</a:t>
            </a:r>
            <a:endParaRPr sz="1900" dirty="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241300" algn="l"/>
              </a:tabLst>
            </a:pPr>
            <a:r>
              <a:rPr sz="1900" spc="-5" dirty="0">
                <a:solidFill>
                  <a:srgbClr val="FFFFFF"/>
                </a:solidFill>
                <a:latin typeface="Trebuchet MS"/>
                <a:cs typeface="Trebuchet MS"/>
              </a:rPr>
              <a:t>Физические</a:t>
            </a:r>
            <a:r>
              <a:rPr sz="19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лица;</a:t>
            </a:r>
            <a:endParaRPr sz="19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59BB9E-8CBD-4D86-9891-1C28C56F9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753C85B-2049-4C3A-A7FE-2E603DA044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72"/>
            <a:ext cx="12192000" cy="1524000"/>
          </a:xfrm>
          <a:prstGeom prst="rect">
            <a:avLst/>
          </a:prstGeom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5CDE5FBE-6156-44FF-BF3C-168C2FD87A29}"/>
              </a:ext>
            </a:extLst>
          </p:cNvPr>
          <p:cNvSpPr/>
          <p:nvPr/>
        </p:nvSpPr>
        <p:spPr>
          <a:xfrm>
            <a:off x="10421257" y="769854"/>
            <a:ext cx="1478026" cy="11693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1855" y="1042670"/>
            <a:ext cx="10648289" cy="557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Результат проведения </a:t>
            </a:r>
            <a:r>
              <a:rPr dirty="0"/>
              <a:t>акции с </a:t>
            </a:r>
            <a:r>
              <a:rPr spc="-5" dirty="0"/>
              <a:t>2012-2016</a:t>
            </a:r>
            <a:r>
              <a:rPr spc="110" dirty="0"/>
              <a:t> </a:t>
            </a:r>
            <a:r>
              <a:rPr dirty="0"/>
              <a:t>гг.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9053" y="2667000"/>
            <a:ext cx="9371965" cy="3370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99060">
              <a:lnSpc>
                <a:spcPts val="2590"/>
              </a:lnSpc>
              <a:buAutoNum type="arabicPeriod"/>
              <a:tabLst>
                <a:tab pos="378460" algn="l"/>
              </a:tabLst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Более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160 театров России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и </a:t>
            </a:r>
            <a:r>
              <a:rPr sz="2400" spc="-5" dirty="0" err="1">
                <a:solidFill>
                  <a:srgbClr val="FFFFFF"/>
                </a:solidFill>
                <a:latin typeface="Trebuchet MS"/>
                <a:cs typeface="Trebuchet MS"/>
              </a:rPr>
              <a:t>зарубежья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 err="1">
                <a:solidFill>
                  <a:srgbClr val="FFFFFF"/>
                </a:solidFill>
                <a:latin typeface="Trebuchet MS"/>
                <a:cs typeface="Trebuchet MS"/>
              </a:rPr>
              <a:t>подтвердили</a:t>
            </a:r>
            <a:br>
              <a:rPr lang="ru-RU" sz="2400" spc="-5" dirty="0">
                <a:solidFill>
                  <a:srgbClr val="FFFFFF"/>
                </a:solidFill>
                <a:latin typeface="Trebuchet MS"/>
                <a:cs typeface="Trebuchet MS"/>
              </a:rPr>
            </a:br>
            <a:r>
              <a:rPr sz="2400" spc="-5" dirty="0" err="1">
                <a:solidFill>
                  <a:srgbClr val="FFFFFF"/>
                </a:solidFill>
                <a:latin typeface="Trebuchet MS"/>
                <a:cs typeface="Trebuchet MS"/>
              </a:rPr>
              <a:t>участие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 в  акции.</a:t>
            </a:r>
            <a:endParaRPr sz="2400" dirty="0">
              <a:latin typeface="Trebuchet MS"/>
              <a:cs typeface="Trebuchet MS"/>
            </a:endParaRPr>
          </a:p>
          <a:p>
            <a:pPr marL="377825" indent="-365125">
              <a:lnSpc>
                <a:spcPts val="2735"/>
              </a:lnSpc>
              <a:spcBef>
                <a:spcPts val="670"/>
              </a:spcBef>
              <a:buAutoNum type="arabicPeriod"/>
              <a:tabLst>
                <a:tab pos="378460" algn="l"/>
              </a:tabLst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110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театров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передали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материалы </a:t>
            </a:r>
            <a:r>
              <a:rPr sz="2400" spc="-5" dirty="0" err="1">
                <a:solidFill>
                  <a:srgbClr val="FFFFFF"/>
                </a:solidFill>
                <a:latin typeface="Trebuchet MS"/>
                <a:cs typeface="Trebuchet MS"/>
              </a:rPr>
              <a:t>творческой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Trebuchet MS"/>
                <a:cs typeface="Trebuchet MS"/>
              </a:rPr>
              <a:t>деятельности</a:t>
            </a:r>
            <a:br>
              <a:rPr lang="ru-RU" sz="2400" spc="50" dirty="0">
                <a:solidFill>
                  <a:srgbClr val="FFFFFF"/>
                </a:solidFill>
                <a:latin typeface="Trebuchet MS"/>
                <a:cs typeface="Trebuchet MS"/>
              </a:rPr>
            </a:b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lang="ru-RU"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 err="1">
                <a:solidFill>
                  <a:srgbClr val="FFFFFF"/>
                </a:solidFill>
                <a:latin typeface="Trebuchet MS"/>
                <a:cs typeface="Trebuchet MS"/>
              </a:rPr>
              <a:t>фонды</a:t>
            </a:r>
            <a:r>
              <a:rPr sz="2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музея.</a:t>
            </a:r>
            <a:endParaRPr sz="2400" dirty="0">
              <a:latin typeface="Trebuchet MS"/>
              <a:cs typeface="Trebuchet MS"/>
            </a:endParaRPr>
          </a:p>
          <a:p>
            <a:pPr marL="377825" indent="-365125">
              <a:lnSpc>
                <a:spcPct val="100000"/>
              </a:lnSpc>
              <a:spcBef>
                <a:spcPts val="720"/>
              </a:spcBef>
              <a:buAutoNum type="arabicPeriod" startAt="3"/>
              <a:tabLst>
                <a:tab pos="378460" algn="l"/>
              </a:tabLst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50 театров заключили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соглашения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о сотрудничестве с</a:t>
            </a:r>
            <a:r>
              <a:rPr sz="2400" spc="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музеем.</a:t>
            </a:r>
            <a:endParaRPr sz="2400" dirty="0">
              <a:latin typeface="Trebuchet MS"/>
              <a:cs typeface="Trebuchet MS"/>
            </a:endParaRPr>
          </a:p>
          <a:p>
            <a:pPr marL="12700" marR="5080">
              <a:lnSpc>
                <a:spcPts val="2590"/>
              </a:lnSpc>
              <a:spcBef>
                <a:spcPts val="1035"/>
              </a:spcBef>
              <a:buAutoNum type="arabicPeriod" startAt="3"/>
              <a:tabLst>
                <a:tab pos="378460" algn="l"/>
              </a:tabLst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В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музей поступило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23.269 ед.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хранения </a:t>
            </a:r>
            <a:r>
              <a:rPr lang="ru-RU" sz="2400" spc="-5" dirty="0">
                <a:solidFill>
                  <a:srgbClr val="FFFFFF"/>
                </a:solidFill>
                <a:latin typeface="Trebuchet MS"/>
                <a:cs typeface="Trebuchet MS"/>
              </a:rPr>
              <a:t>на 01.01.2017 г.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-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предметов музейного  значения, отражающих историю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и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современное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развитие 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российских театров, их вклад в современное искусство</a:t>
            </a:r>
            <a:r>
              <a:rPr sz="2400" spc="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России.</a:t>
            </a:r>
            <a:endParaRPr sz="2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98EC8B-B1A2-4A02-85F1-EC7AA7E1A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4963DAC-4E50-49C5-A4D9-DB07291B35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72"/>
            <a:ext cx="12192000" cy="1524000"/>
          </a:xfrm>
          <a:prstGeom prst="rect">
            <a:avLst/>
          </a:prstGeom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8457FB1E-27A6-472F-A88C-F6252142A962}"/>
              </a:ext>
            </a:extLst>
          </p:cNvPr>
          <p:cNvSpPr/>
          <p:nvPr/>
        </p:nvSpPr>
        <p:spPr>
          <a:xfrm>
            <a:off x="10421257" y="769854"/>
            <a:ext cx="1478026" cy="11693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019" y="777240"/>
            <a:ext cx="8622665" cy="1051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105"/>
              </a:lnSpc>
            </a:pPr>
            <a:r>
              <a:rPr spc="-5" dirty="0"/>
              <a:t>Возможность </a:t>
            </a:r>
            <a:r>
              <a:rPr dirty="0"/>
              <a:t>реализации </a:t>
            </a:r>
            <a:r>
              <a:rPr spc="-5" dirty="0"/>
              <a:t>опыта</a:t>
            </a:r>
            <a:r>
              <a:rPr spc="60" dirty="0"/>
              <a:t> </a:t>
            </a:r>
            <a:r>
              <a:rPr spc="-5" dirty="0"/>
              <a:t>проекта</a:t>
            </a:r>
          </a:p>
          <a:p>
            <a:pPr marL="1270" algn="ctr">
              <a:lnSpc>
                <a:spcPts val="4105"/>
              </a:lnSpc>
            </a:pPr>
            <a:r>
              <a:rPr spc="-5" dirty="0"/>
              <a:t>другими</a:t>
            </a:r>
            <a:r>
              <a:rPr spc="-70" dirty="0"/>
              <a:t> </a:t>
            </a:r>
            <a:r>
              <a:rPr dirty="0"/>
              <a:t>музеями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9053" y="2710458"/>
            <a:ext cx="9221470" cy="3385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382395">
              <a:lnSpc>
                <a:spcPts val="2590"/>
              </a:lnSpc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Опыт реализации акции был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представлен сотрудникам 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театральных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музеев России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и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ближнего</a:t>
            </a:r>
            <a:r>
              <a:rPr sz="24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зарубежья:</a:t>
            </a:r>
            <a:endParaRPr sz="2400" dirty="0">
              <a:latin typeface="Trebuchet MS"/>
              <a:cs typeface="Trebuchet MS"/>
            </a:endParaRPr>
          </a:p>
          <a:p>
            <a:pPr marL="241300" marR="5080" indent="-228600">
              <a:lnSpc>
                <a:spcPts val="2590"/>
              </a:lnSpc>
              <a:spcBef>
                <a:spcPts val="1000"/>
              </a:spcBef>
              <a:buFont typeface="Arial"/>
              <a:buChar char="•"/>
              <a:tabLst>
                <a:tab pos="332740" algn="l"/>
                <a:tab pos="333375" algn="l"/>
              </a:tabLst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На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семинаре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“Театральный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музей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в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современном  социокультурном пространстве” ( Йошкар-Ола, 28-29 сентября  2016г.);</a:t>
            </a:r>
            <a:endParaRPr sz="2400" dirty="0">
              <a:latin typeface="Trebuchet MS"/>
              <a:cs typeface="Trebuchet MS"/>
            </a:endParaRPr>
          </a:p>
          <a:p>
            <a:pPr marL="241300" marR="646430" indent="-228600">
              <a:lnSpc>
                <a:spcPts val="259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На XII </a:t>
            </a:r>
            <a:r>
              <a:rPr lang="ru-RU" sz="2400" dirty="0">
                <a:solidFill>
                  <a:srgbClr val="FFFFFF"/>
                </a:solidFill>
                <a:latin typeface="Trebuchet MS"/>
                <a:cs typeface="Trebuchet MS"/>
              </a:rPr>
              <a:t>Рабочей встрече Ассоциации музыкальных </a:t>
            </a:r>
            <a:r>
              <a:rPr sz="2400" spc="-5" dirty="0" err="1">
                <a:solidFill>
                  <a:srgbClr val="FFFFFF"/>
                </a:solidFill>
                <a:latin typeface="Trebuchet MS"/>
                <a:cs typeface="Trebuchet MS"/>
              </a:rPr>
              <a:t>музеев</a:t>
            </a:r>
            <a:br>
              <a:rPr lang="ru-RU" sz="2400" spc="-5" dirty="0">
                <a:solidFill>
                  <a:srgbClr val="FFFFFF"/>
                </a:solidFill>
                <a:latin typeface="Trebuchet MS"/>
                <a:cs typeface="Trebuchet MS"/>
              </a:rPr>
            </a:b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и 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коллекций (Тбилиси,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21-23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сентября</a:t>
            </a:r>
            <a:r>
              <a:rPr sz="2400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2016г.)</a:t>
            </a:r>
            <a:endParaRPr sz="2400" dirty="0">
              <a:latin typeface="Trebuchet MS"/>
              <a:cs typeface="Trebuchet MS"/>
            </a:endParaRPr>
          </a:p>
          <a:p>
            <a:pPr marL="241300" marR="1234440" indent="-228600">
              <a:lnSpc>
                <a:spcPts val="259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На III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Всероссийском семинаре “Театральный музей в  пространстве культуры” (Москва, 8-9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декабря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2016</a:t>
            </a:r>
            <a:r>
              <a:rPr sz="2400" spc="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г.)</a:t>
            </a:r>
            <a:endParaRPr sz="2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3D3494-7D38-44E2-A35D-01E46FF2D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4855B6-0CEF-40A6-964D-3388FD7BCF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72"/>
            <a:ext cx="12192000" cy="1524000"/>
          </a:xfrm>
          <a:prstGeom prst="rect">
            <a:avLst/>
          </a:prstGeom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C298B8D9-5891-4600-BC14-FC4FFCFFF2E2}"/>
              </a:ext>
            </a:extLst>
          </p:cNvPr>
          <p:cNvSpPr/>
          <p:nvPr/>
        </p:nvSpPr>
        <p:spPr>
          <a:xfrm>
            <a:off x="10421257" y="769854"/>
            <a:ext cx="1478026" cy="11693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1855" y="1042670"/>
            <a:ext cx="10648289" cy="557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83105">
              <a:lnSpc>
                <a:spcPct val="100000"/>
              </a:lnSpc>
            </a:pPr>
            <a:r>
              <a:rPr dirty="0"/>
              <a:t>Общественное</a:t>
            </a:r>
            <a:r>
              <a:rPr spc="-55" dirty="0"/>
              <a:t> </a:t>
            </a:r>
            <a:r>
              <a:rPr dirty="0"/>
              <a:t>признание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1854" y="2267693"/>
            <a:ext cx="10648289" cy="43617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ts val="211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pc="-5" dirty="0">
                <a:solidFill>
                  <a:srgbClr val="FFFFFF"/>
                </a:solidFill>
                <a:latin typeface="Trebuchet MS"/>
                <a:cs typeface="Trebuchet MS"/>
              </a:rPr>
              <a:t>Общественное признание проекта выражается в участии Министерств  культуры субъектов РФ, театров, деятелей театра и коллекционеров  в</a:t>
            </a:r>
            <a:r>
              <a:rPr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FFFFFF"/>
                </a:solidFill>
                <a:latin typeface="Trebuchet MS"/>
                <a:cs typeface="Trebuchet MS"/>
              </a:rPr>
              <a:t>акции.</a:t>
            </a:r>
            <a:endParaRPr dirty="0">
              <a:latin typeface="Trebuchet MS"/>
              <a:cs typeface="Trebuchet MS"/>
            </a:endParaRPr>
          </a:p>
          <a:p>
            <a:pPr marL="241300" marR="398145" indent="-228600" algn="just">
              <a:lnSpc>
                <a:spcPts val="211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pc="-10" dirty="0">
                <a:solidFill>
                  <a:srgbClr val="FFFFFF"/>
                </a:solidFill>
                <a:latin typeface="Trebuchet MS"/>
                <a:cs typeface="Trebuchet MS"/>
              </a:rPr>
              <a:t>ГЦТМ </a:t>
            </a:r>
            <a:r>
              <a:rPr spc="-5" dirty="0">
                <a:solidFill>
                  <a:srgbClr val="FFFFFF"/>
                </a:solidFill>
                <a:latin typeface="Trebuchet MS"/>
                <a:cs typeface="Trebuchet MS"/>
              </a:rPr>
              <a:t>им. А.А. Бахрушина получает благодарности за организацию  выставок с участием предметов, переданных в дар в рамках акции  “Сохраним историю Российского театра для</a:t>
            </a:r>
            <a:r>
              <a:rPr spc="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FFFFFF"/>
                </a:solidFill>
                <a:latin typeface="Trebuchet MS"/>
                <a:cs typeface="Trebuchet MS"/>
              </a:rPr>
              <a:t>потомков!”.</a:t>
            </a:r>
            <a:endParaRPr lang="ru-RU" spc="-5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241300" marR="398145" indent="-228600" algn="just">
              <a:lnSpc>
                <a:spcPts val="211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lang="ru-RU" spc="-5" dirty="0">
                <a:solidFill>
                  <a:srgbClr val="FFFFFF"/>
                </a:solidFill>
                <a:latin typeface="Trebuchet MS"/>
                <a:cs typeface="Trebuchet MS"/>
              </a:rPr>
              <a:t>18 декабря 2012 г. состоялась торжественная церемония передачи кукол Хакасского национального театра кукол «Сказка» и было подписано Соглашение о сотрудничестве между ГЦТМ им. А.А. Бахрушина и Министерством культуры Республики Хакассия.</a:t>
            </a:r>
          </a:p>
          <a:p>
            <a:pPr marL="241300" marR="398145" indent="-228600" algn="just">
              <a:lnSpc>
                <a:spcPts val="211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lang="ru-RU" spc="-5" dirty="0">
                <a:solidFill>
                  <a:srgbClr val="FFFFFF"/>
                </a:solidFill>
                <a:latin typeface="Trebuchet MS"/>
                <a:cs typeface="Trebuchet MS"/>
              </a:rPr>
              <a:t>В 2016 году открылся ряд выставочных партнерских проектов между ГЦТМ им. А.А. Бахрушина  и Республикой Дагестан,  Республикой Татарстан, Челябинской областью и другими театрами регионов РФ.</a:t>
            </a:r>
            <a:endParaRPr dirty="0">
              <a:latin typeface="Trebuchet MS"/>
              <a:cs typeface="Trebuchet MS"/>
            </a:endParaRPr>
          </a:p>
          <a:p>
            <a:pPr marL="241300" marR="392430" indent="-228600">
              <a:lnSpc>
                <a:spcPct val="80000"/>
              </a:lnSpc>
              <a:spcBef>
                <a:spcPts val="10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pc="-5" dirty="0">
                <a:solidFill>
                  <a:srgbClr val="FFFFFF"/>
                </a:solidFill>
                <a:latin typeface="Trebuchet MS"/>
                <a:cs typeface="Trebuchet MS"/>
              </a:rPr>
              <a:t>20 апреля 2017 г. открылась выставка “ЗЕМЛЯ ОТЦОВ. ЧЕЧЕНСКИЙ  ТЕАТР ВЧЕРА. СЕГОДНЯ. ЗАВТРА.”, </a:t>
            </a:r>
            <a:r>
              <a:rPr lang="ru-RU" spc="-5" dirty="0">
                <a:solidFill>
                  <a:srgbClr val="FFFFFF"/>
                </a:solidFill>
                <a:latin typeface="Trebuchet MS"/>
                <a:cs typeface="Trebuchet MS"/>
              </a:rPr>
              <a:t>на которой были представлены материалы, переданные </a:t>
            </a:r>
            <a:r>
              <a:rPr spc="-5" dirty="0">
                <a:solidFill>
                  <a:srgbClr val="FFFFFF"/>
                </a:solidFill>
                <a:latin typeface="Trebuchet MS"/>
                <a:cs typeface="Trebuchet MS"/>
              </a:rPr>
              <a:t>в дар театрами Чеченской  республики. Это первый в мировой и российской истории  масштабный проект, показавший чеченский театр во всём </a:t>
            </a:r>
            <a:r>
              <a:rPr spc="-10" dirty="0">
                <a:solidFill>
                  <a:srgbClr val="FFFFFF"/>
                </a:solidFill>
                <a:latin typeface="Trebuchet MS"/>
                <a:cs typeface="Trebuchet MS"/>
              </a:rPr>
              <a:t>его  </a:t>
            </a:r>
            <a:r>
              <a:rPr spc="-5" dirty="0">
                <a:solidFill>
                  <a:srgbClr val="FFFFFF"/>
                </a:solidFill>
                <a:latin typeface="Trebuchet MS"/>
                <a:cs typeface="Trebuchet MS"/>
              </a:rPr>
              <a:t>многообразии.</a:t>
            </a:r>
            <a:endParaRPr lang="ru-RU" spc="-5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C06CA2C-D5F3-4C10-B5A8-31672FD95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4C13DD1-1A79-4C6C-9CFA-0ED27F850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72"/>
            <a:ext cx="12192000" cy="1524000"/>
          </a:xfrm>
          <a:prstGeom prst="rect">
            <a:avLst/>
          </a:prstGeom>
        </p:spPr>
      </p:pic>
      <p:sp>
        <p:nvSpPr>
          <p:cNvPr id="12" name="object 4">
            <a:extLst>
              <a:ext uri="{FF2B5EF4-FFF2-40B4-BE49-F238E27FC236}">
                <a16:creationId xmlns:a16="http://schemas.microsoft.com/office/drawing/2014/main" id="{783821A1-619F-434D-83C6-CD7A38D9FBBB}"/>
              </a:ext>
            </a:extLst>
          </p:cNvPr>
          <p:cNvSpPr/>
          <p:nvPr/>
        </p:nvSpPr>
        <p:spPr>
          <a:xfrm>
            <a:off x="10421257" y="769854"/>
            <a:ext cx="1478026" cy="11693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65784" y="784240"/>
            <a:ext cx="5913120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sz="2200" spc="-5" dirty="0"/>
              <a:t>Материалы творческой деятельности  </a:t>
            </a:r>
            <a:r>
              <a:rPr lang="ru-RU" sz="2400" dirty="0"/>
              <a:t>Хакасский национальный театр кукол «Сказка», г. Абакан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14686"/>
            <a:ext cx="2001468" cy="26686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425" y="2493887"/>
            <a:ext cx="2508957" cy="248774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63000" y="2378833"/>
            <a:ext cx="2821897" cy="295516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262" y="2433344"/>
            <a:ext cx="2199937" cy="2572164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34806" y="5552182"/>
            <a:ext cx="644920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FFFFFF"/>
                </a:solidFill>
                <a:latin typeface="Trebuchet MS"/>
                <a:cs typeface="Trebuchet MS"/>
              </a:rPr>
              <a:t>Куклы «Якоб Якобсон», «Люси» , «Кочегар», «Баянист», «Ленин»</a:t>
            </a:r>
          </a:p>
          <a:p>
            <a:r>
              <a:rPr lang="ru-RU" sz="1600" dirty="0">
                <a:solidFill>
                  <a:srgbClr val="FFFFFF"/>
                </a:solidFill>
                <a:latin typeface="Trebuchet MS"/>
                <a:cs typeface="Trebuchet MS"/>
              </a:rPr>
              <a:t>Спектакль "Якоб Якобсон" И. </a:t>
            </a:r>
            <a:r>
              <a:rPr lang="ru-RU" sz="1600" dirty="0" err="1">
                <a:solidFill>
                  <a:srgbClr val="FFFFFF"/>
                </a:solidFill>
                <a:latin typeface="Trebuchet MS"/>
                <a:cs typeface="Trebuchet MS"/>
              </a:rPr>
              <a:t>Шауох</a:t>
            </a:r>
            <a:r>
              <a:rPr lang="ru-RU" sz="16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</a:p>
          <a:p>
            <a:r>
              <a:rPr lang="ru-RU" sz="1600" dirty="0">
                <a:solidFill>
                  <a:srgbClr val="FFFFFF"/>
                </a:solidFill>
                <a:latin typeface="Trebuchet MS"/>
                <a:cs typeface="Trebuchet MS"/>
              </a:rPr>
              <a:t>Режиссер Евгений Ибрагимов</a:t>
            </a:r>
          </a:p>
          <a:p>
            <a:r>
              <a:rPr lang="ru-RU" sz="1600" dirty="0">
                <a:solidFill>
                  <a:srgbClr val="FFFFFF"/>
                </a:solidFill>
                <a:latin typeface="Trebuchet MS"/>
                <a:cs typeface="Trebuchet MS"/>
              </a:rPr>
              <a:t>2002 г.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839200" y="546135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srgbClr val="FFFFFF"/>
                </a:solidFill>
                <a:latin typeface="Trebuchet MS"/>
                <a:cs typeface="Trebuchet MS"/>
              </a:rPr>
              <a:t>Куклы "</a:t>
            </a:r>
            <a:r>
              <a:rPr lang="ru-RU" sz="1600" dirty="0" err="1">
                <a:solidFill>
                  <a:srgbClr val="FFFFFF"/>
                </a:solidFill>
                <a:latin typeface="Trebuchet MS"/>
                <a:cs typeface="Trebuchet MS"/>
              </a:rPr>
              <a:t>Тильтиль</a:t>
            </a:r>
            <a:r>
              <a:rPr lang="ru-RU" sz="1600" dirty="0">
                <a:solidFill>
                  <a:srgbClr val="FFFFFF"/>
                </a:solidFill>
                <a:latin typeface="Trebuchet MS"/>
                <a:cs typeface="Trebuchet MS"/>
              </a:rPr>
              <a:t>» и «</a:t>
            </a:r>
            <a:r>
              <a:rPr lang="ru-RU" sz="1600" dirty="0" err="1">
                <a:solidFill>
                  <a:srgbClr val="FFFFFF"/>
                </a:solidFill>
                <a:latin typeface="Trebuchet MS"/>
                <a:cs typeface="Trebuchet MS"/>
              </a:rPr>
              <a:t>Митиль</a:t>
            </a:r>
            <a:r>
              <a:rPr lang="ru-RU" sz="1600" dirty="0">
                <a:solidFill>
                  <a:srgbClr val="FFFFFF"/>
                </a:solidFill>
                <a:latin typeface="Trebuchet MS"/>
                <a:cs typeface="Trebuchet MS"/>
              </a:rPr>
              <a:t>»</a:t>
            </a:r>
          </a:p>
          <a:p>
            <a:r>
              <a:rPr lang="ru-RU" sz="1600" dirty="0">
                <a:solidFill>
                  <a:srgbClr val="FFFFFF"/>
                </a:solidFill>
                <a:latin typeface="Trebuchet MS"/>
                <a:cs typeface="Trebuchet MS"/>
              </a:rPr>
              <a:t> "Синяя птица" Метерлинк М. </a:t>
            </a:r>
          </a:p>
          <a:p>
            <a:r>
              <a:rPr lang="ru-RU" sz="1600" dirty="0">
                <a:solidFill>
                  <a:srgbClr val="FFFFFF"/>
                </a:solidFill>
                <a:latin typeface="Trebuchet MS"/>
                <a:cs typeface="Trebuchet MS"/>
              </a:rPr>
              <a:t> Режиссер – </a:t>
            </a:r>
            <a:r>
              <a:rPr lang="ru-RU" sz="1600" dirty="0" err="1">
                <a:solidFill>
                  <a:srgbClr val="FFFFFF"/>
                </a:solidFill>
                <a:latin typeface="Trebuchet MS"/>
                <a:cs typeface="Trebuchet MS"/>
              </a:rPr>
              <a:t>Б.Саламчев</a:t>
            </a:r>
            <a:r>
              <a:rPr lang="ru-RU" sz="16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</a:p>
          <a:p>
            <a:r>
              <a:rPr lang="ru-RU" sz="1600" dirty="0">
                <a:solidFill>
                  <a:srgbClr val="FFFFFF"/>
                </a:solidFill>
                <a:latin typeface="Trebuchet MS"/>
                <a:cs typeface="Trebuchet MS"/>
              </a:rPr>
              <a:t>1995 г.</a:t>
            </a:r>
          </a:p>
        </p:txBody>
      </p:sp>
    </p:spTree>
    <p:extLst>
      <p:ext uri="{BB962C8B-B14F-4D97-AF65-F5344CB8AC3E}">
        <p14:creationId xmlns:p14="http://schemas.microsoft.com/office/powerpoint/2010/main" val="1563749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21930C9-3678-4878-851B-EC848D102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76748F7-466E-4507-A2E2-ED6FFE025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72"/>
            <a:ext cx="12192000" cy="1524000"/>
          </a:xfrm>
          <a:prstGeom prst="rect">
            <a:avLst/>
          </a:prstGeom>
        </p:spPr>
      </p:pic>
      <p:sp>
        <p:nvSpPr>
          <p:cNvPr id="16" name="object 4">
            <a:extLst>
              <a:ext uri="{FF2B5EF4-FFF2-40B4-BE49-F238E27FC236}">
                <a16:creationId xmlns:a16="http://schemas.microsoft.com/office/drawing/2014/main" id="{77CD15EE-6B24-403B-A21C-433C4A25DA87}"/>
              </a:ext>
            </a:extLst>
          </p:cNvPr>
          <p:cNvSpPr/>
          <p:nvPr/>
        </p:nvSpPr>
        <p:spPr>
          <a:xfrm>
            <a:off x="10421257" y="769854"/>
            <a:ext cx="1478026" cy="11693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3003599" y="4405042"/>
            <a:ext cx="2886740" cy="19389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9959" y="2060650"/>
            <a:ext cx="2593937" cy="33682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42385" y="1295399"/>
            <a:ext cx="2271951" cy="29162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65784" y="838200"/>
            <a:ext cx="591312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380"/>
              </a:lnSpc>
            </a:pPr>
            <a:r>
              <a:rPr sz="2200" spc="-5" dirty="0"/>
              <a:t>Материалы творческой деятельности  </a:t>
            </a:r>
            <a:r>
              <a:rPr sz="2200" spc="-10" dirty="0"/>
              <a:t>Чеченского </a:t>
            </a:r>
            <a:r>
              <a:rPr sz="2200" spc="-5" dirty="0"/>
              <a:t>государственного национального  театра им.</a:t>
            </a:r>
            <a:r>
              <a:rPr sz="2200" spc="-20" dirty="0"/>
              <a:t> </a:t>
            </a:r>
            <a:r>
              <a:rPr sz="2200" spc="-5" dirty="0"/>
              <a:t>Х.Нурадилова</a:t>
            </a:r>
            <a:r>
              <a:rPr lang="ru-RU" sz="2200" spc="-5" dirty="0"/>
              <a:t>, г. Грозный</a:t>
            </a:r>
            <a:endParaRPr sz="2200" dirty="0"/>
          </a:p>
        </p:txBody>
      </p:sp>
      <p:sp>
        <p:nvSpPr>
          <p:cNvPr id="6" name="object 6"/>
          <p:cNvSpPr/>
          <p:nvPr/>
        </p:nvSpPr>
        <p:spPr>
          <a:xfrm>
            <a:off x="2999085" y="2096174"/>
            <a:ext cx="3178302" cy="21154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24800" y="4405042"/>
            <a:ext cx="2765298" cy="22508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Прямоугольник 8"/>
          <p:cNvSpPr/>
          <p:nvPr/>
        </p:nvSpPr>
        <p:spPr>
          <a:xfrm>
            <a:off x="32181" y="5513037"/>
            <a:ext cx="31259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FFFFFF"/>
                </a:solidFill>
                <a:latin typeface="Trebuchet MS"/>
                <a:cs typeface="Trebuchet MS"/>
              </a:rPr>
              <a:t>Сцена из спектакля</a:t>
            </a:r>
          </a:p>
          <a:p>
            <a:r>
              <a:rPr lang="ru-RU" sz="1200" dirty="0">
                <a:solidFill>
                  <a:srgbClr val="FFFFFF"/>
                </a:solidFill>
                <a:latin typeface="Trebuchet MS"/>
                <a:cs typeface="Trebuchet MS"/>
              </a:rPr>
              <a:t>"</a:t>
            </a:r>
            <a:r>
              <a:rPr lang="ru-RU" sz="1200" dirty="0" err="1">
                <a:solidFill>
                  <a:srgbClr val="FFFFFF"/>
                </a:solidFill>
                <a:latin typeface="Trebuchet MS"/>
                <a:cs typeface="Trebuchet MS"/>
              </a:rPr>
              <a:t>Совдат</a:t>
            </a:r>
            <a:r>
              <a:rPr lang="ru-RU" sz="1200" dirty="0">
                <a:solidFill>
                  <a:srgbClr val="FFFFFF"/>
                </a:solidFill>
                <a:latin typeface="Trebuchet MS"/>
                <a:cs typeface="Trebuchet MS"/>
              </a:rPr>
              <a:t> и Дауд" </a:t>
            </a:r>
            <a:r>
              <a:rPr lang="ru-RU" sz="1200" dirty="0" err="1">
                <a:solidFill>
                  <a:srgbClr val="FFFFFF"/>
                </a:solidFill>
                <a:latin typeface="Trebuchet MS"/>
                <a:cs typeface="Trebuchet MS"/>
              </a:rPr>
              <a:t>А.Х.Хамидов</a:t>
            </a:r>
            <a:r>
              <a:rPr lang="ru-RU" sz="1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</a:p>
          <a:p>
            <a:r>
              <a:rPr lang="ru-RU" sz="1200" dirty="0">
                <a:solidFill>
                  <a:srgbClr val="FFFFFF"/>
                </a:solidFill>
                <a:latin typeface="Trebuchet MS"/>
                <a:cs typeface="Trebuchet MS"/>
              </a:rPr>
              <a:t>Режиссер - Р. </a:t>
            </a:r>
            <a:r>
              <a:rPr lang="ru-RU" sz="1200" dirty="0" err="1">
                <a:solidFill>
                  <a:srgbClr val="FFFFFF"/>
                </a:solidFill>
                <a:latin typeface="Trebuchet MS"/>
                <a:cs typeface="Trebuchet MS"/>
              </a:rPr>
              <a:t>Хакишев</a:t>
            </a:r>
            <a:endParaRPr lang="ru-RU" sz="120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FFFFFF"/>
                </a:solidFill>
                <a:latin typeface="Trebuchet MS"/>
                <a:cs typeface="Trebuchet MS"/>
              </a:rPr>
              <a:t>2009 г.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77387" y="2096174"/>
            <a:ext cx="15496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FFFFFF"/>
                </a:solidFill>
                <a:latin typeface="Trebuchet MS"/>
                <a:cs typeface="Trebuchet MS"/>
              </a:rPr>
              <a:t>Сцена из спектакля "</a:t>
            </a:r>
            <a:r>
              <a:rPr lang="ru-RU" sz="1200" dirty="0" err="1">
                <a:solidFill>
                  <a:srgbClr val="FFFFFF"/>
                </a:solidFill>
                <a:latin typeface="Trebuchet MS"/>
                <a:cs typeface="Trebuchet MS"/>
              </a:rPr>
              <a:t>Ханума</a:t>
            </a:r>
            <a:r>
              <a:rPr lang="ru-RU" sz="1200" dirty="0">
                <a:solidFill>
                  <a:srgbClr val="FFFFFF"/>
                </a:solidFill>
                <a:latin typeface="Trebuchet MS"/>
                <a:cs typeface="Trebuchet MS"/>
              </a:rPr>
              <a:t>" </a:t>
            </a:r>
            <a:r>
              <a:rPr lang="ru-RU" sz="1200" dirty="0" err="1">
                <a:solidFill>
                  <a:srgbClr val="FFFFFF"/>
                </a:solidFill>
                <a:latin typeface="Trebuchet MS"/>
                <a:cs typeface="Trebuchet MS"/>
              </a:rPr>
              <a:t>А.А.Цагарели</a:t>
            </a:r>
            <a:r>
              <a:rPr lang="ru-RU" sz="1200" dirty="0">
                <a:solidFill>
                  <a:srgbClr val="FFFFFF"/>
                </a:solidFill>
                <a:latin typeface="Trebuchet MS"/>
                <a:cs typeface="Trebuchet MS"/>
              </a:rPr>
              <a:t>, </a:t>
            </a:r>
            <a:r>
              <a:rPr lang="ru-RU" sz="1200" dirty="0" err="1">
                <a:solidFill>
                  <a:srgbClr val="FFFFFF"/>
                </a:solidFill>
                <a:latin typeface="Trebuchet MS"/>
                <a:cs typeface="Trebuchet MS"/>
              </a:rPr>
              <a:t>Г.А.Канчели</a:t>
            </a:r>
            <a:r>
              <a:rPr lang="ru-RU" sz="1200" dirty="0">
                <a:solidFill>
                  <a:srgbClr val="FFFFFF"/>
                </a:solidFill>
                <a:latin typeface="Trebuchet MS"/>
                <a:cs typeface="Trebuchet MS"/>
              </a:rPr>
              <a:t>  Режиссер – </a:t>
            </a:r>
          </a:p>
          <a:p>
            <a:pPr>
              <a:spcAft>
                <a:spcPts val="0"/>
              </a:spcAft>
            </a:pPr>
            <a:r>
              <a:rPr lang="ru-RU" sz="1200" dirty="0" err="1">
                <a:solidFill>
                  <a:srgbClr val="FFFFFF"/>
                </a:solidFill>
                <a:latin typeface="Trebuchet MS"/>
                <a:cs typeface="Trebuchet MS"/>
              </a:rPr>
              <a:t>Х.Ахмадова</a:t>
            </a:r>
            <a:endParaRPr lang="ru-RU" sz="120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FFFFFF"/>
                </a:solidFill>
                <a:latin typeface="Trebuchet MS"/>
                <a:cs typeface="Trebuchet MS"/>
              </a:rPr>
              <a:t>2014 г</a:t>
            </a:r>
            <a:r>
              <a:rPr lang="ru-RU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723009" y="4440211"/>
            <a:ext cx="1663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FFFFFF"/>
                </a:solidFill>
                <a:latin typeface="Trebuchet MS"/>
                <a:cs typeface="Trebuchet MS"/>
              </a:rPr>
              <a:t>Студенты 1 курса </a:t>
            </a:r>
            <a:r>
              <a:rPr lang="ru-RU" sz="1200" dirty="0" err="1">
                <a:solidFill>
                  <a:srgbClr val="FFFFFF"/>
                </a:solidFill>
                <a:latin typeface="Trebuchet MS"/>
                <a:cs typeface="Trebuchet MS"/>
              </a:rPr>
              <a:t>ЛГИТМиКа</a:t>
            </a:r>
            <a:r>
              <a:rPr lang="ru-RU" sz="120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</a:p>
          <a:p>
            <a:r>
              <a:rPr lang="ru-RU" sz="1200" dirty="0">
                <a:solidFill>
                  <a:srgbClr val="FFFFFF"/>
                </a:solidFill>
                <a:latin typeface="Trebuchet MS"/>
                <a:cs typeface="Trebuchet MS"/>
              </a:rPr>
              <a:t>1957 г.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288581" y="2105640"/>
            <a:ext cx="19539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FFFFFF"/>
                </a:solidFill>
                <a:latin typeface="Trebuchet MS"/>
                <a:cs typeface="Trebuchet MS"/>
              </a:rPr>
              <a:t>Сцена из спектакля</a:t>
            </a: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FFFFFF"/>
                </a:solidFill>
                <a:latin typeface="Trebuchet MS"/>
                <a:cs typeface="Trebuchet MS"/>
              </a:rPr>
              <a:t>"Горянка" </a:t>
            </a:r>
            <a:r>
              <a:rPr lang="ru-RU" sz="1200" dirty="0" err="1">
                <a:solidFill>
                  <a:srgbClr val="FFFFFF"/>
                </a:solidFill>
                <a:latin typeface="Trebuchet MS"/>
                <a:cs typeface="Trebuchet MS"/>
              </a:rPr>
              <a:t>Р.Г.Гамзатов</a:t>
            </a:r>
            <a:r>
              <a:rPr lang="ru-RU" sz="1200" dirty="0">
                <a:solidFill>
                  <a:srgbClr val="FFFFFF"/>
                </a:solidFill>
                <a:latin typeface="Trebuchet MS"/>
                <a:cs typeface="Trebuchet MS"/>
              </a:rPr>
              <a:t> Режиссеры – </a:t>
            </a: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FFFFFF"/>
                </a:solidFill>
                <a:latin typeface="Trebuchet MS"/>
                <a:cs typeface="Trebuchet MS"/>
              </a:rPr>
              <a:t>М. Минаев, Л. Горькая</a:t>
            </a: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FFFFFF"/>
                </a:solidFill>
                <a:latin typeface="Trebuchet MS"/>
                <a:cs typeface="Trebuchet MS"/>
              </a:rPr>
              <a:t>Москва, Кремлевский Дворец съездов (гастроли театра) </a:t>
            </a: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FFFFFF"/>
                </a:solidFill>
                <a:latin typeface="Trebuchet MS"/>
                <a:cs typeface="Trebuchet MS"/>
              </a:rPr>
              <a:t>1961 г.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019801" y="4372901"/>
            <a:ext cx="18958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FFFFFF"/>
                </a:solidFill>
                <a:latin typeface="Trebuchet MS"/>
                <a:cs typeface="Trebuchet MS"/>
              </a:rPr>
              <a:t>Сцена из спектакля. "Хамелеон" </a:t>
            </a:r>
            <a:r>
              <a:rPr lang="ru-RU" sz="1200" dirty="0" err="1">
                <a:solidFill>
                  <a:srgbClr val="FFFFFF"/>
                </a:solidFill>
                <a:latin typeface="Trebuchet MS"/>
                <a:cs typeface="Trebuchet MS"/>
              </a:rPr>
              <a:t>А.П.Чехов</a:t>
            </a:r>
            <a:endParaRPr lang="ru-RU" sz="120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FFFFFF"/>
                </a:solidFill>
                <a:latin typeface="Trebuchet MS"/>
                <a:cs typeface="Trebuchet MS"/>
              </a:rPr>
              <a:t>Антон Павлович Чехов – Мовсар </a:t>
            </a:r>
            <a:r>
              <a:rPr lang="ru-RU" sz="1200" dirty="0" err="1">
                <a:solidFill>
                  <a:srgbClr val="FFFFFF"/>
                </a:solidFill>
                <a:latin typeface="Trebuchet MS"/>
                <a:cs typeface="Trebuchet MS"/>
              </a:rPr>
              <a:t>Атаев</a:t>
            </a:r>
            <a:endParaRPr lang="ru-RU" sz="120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FFFFFF"/>
                </a:solidFill>
                <a:latin typeface="Trebuchet MS"/>
                <a:cs typeface="Trebuchet MS"/>
              </a:rPr>
              <a:t>Режиссер - А. Музаев</a:t>
            </a: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FFFFFF"/>
                </a:solidFill>
                <a:latin typeface="Trebuchet MS"/>
                <a:cs typeface="Trebuchet MS"/>
              </a:rPr>
              <a:t>Грозный, Грозный. Чеченский государственный молодежный </a:t>
            </a: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FFFFFF"/>
                </a:solidFill>
                <a:latin typeface="Trebuchet MS"/>
                <a:cs typeface="Trebuchet MS"/>
              </a:rPr>
              <a:t>театр "</a:t>
            </a:r>
            <a:r>
              <a:rPr lang="ru-RU" sz="1200" dirty="0" err="1">
                <a:solidFill>
                  <a:srgbClr val="FFFFFF"/>
                </a:solidFill>
                <a:latin typeface="Trebuchet MS"/>
                <a:cs typeface="Trebuchet MS"/>
              </a:rPr>
              <a:t>Серло</a:t>
            </a:r>
            <a:r>
              <a:rPr lang="ru-RU" sz="1200" dirty="0">
                <a:solidFill>
                  <a:srgbClr val="FFFFFF"/>
                </a:solidFill>
                <a:latin typeface="Trebuchet MS"/>
                <a:cs typeface="Trebuchet MS"/>
              </a:rPr>
              <a:t>". 2014 г.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E7BBCE-392E-4288-890D-A81F3CB0F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0E30B92-A45D-4CAE-88B0-7685D08CE5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72"/>
            <a:ext cx="12192000" cy="1524000"/>
          </a:xfrm>
          <a:prstGeom prst="rect">
            <a:avLst/>
          </a:prstGeom>
        </p:spPr>
      </p:pic>
      <p:sp>
        <p:nvSpPr>
          <p:cNvPr id="9" name="object 4">
            <a:extLst>
              <a:ext uri="{FF2B5EF4-FFF2-40B4-BE49-F238E27FC236}">
                <a16:creationId xmlns:a16="http://schemas.microsoft.com/office/drawing/2014/main" id="{D9A8A76B-E40A-4E29-9B68-B93252A6BD7D}"/>
              </a:ext>
            </a:extLst>
          </p:cNvPr>
          <p:cNvSpPr/>
          <p:nvPr/>
        </p:nvSpPr>
        <p:spPr>
          <a:xfrm>
            <a:off x="10421257" y="769854"/>
            <a:ext cx="1478026" cy="11693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7243" y="732972"/>
            <a:ext cx="6525259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380"/>
              </a:lnSpc>
            </a:pPr>
            <a:r>
              <a:rPr sz="2200" spc="-5" dirty="0"/>
              <a:t>Материалы творческой деятельности  Государственного академического русского  драматического театра Республики</a:t>
            </a:r>
            <a:r>
              <a:rPr sz="2200" spc="40" dirty="0"/>
              <a:t> </a:t>
            </a:r>
            <a:r>
              <a:rPr sz="2200" spc="-5" dirty="0"/>
              <a:t>Башкортостан</a:t>
            </a:r>
            <a:r>
              <a:rPr lang="ru-RU" sz="2200" spc="-5" dirty="0"/>
              <a:t>, г. Уфа</a:t>
            </a:r>
            <a:endParaRPr sz="2200" dirty="0"/>
          </a:p>
        </p:txBody>
      </p:sp>
      <p:sp>
        <p:nvSpPr>
          <p:cNvPr id="3" name="object 3"/>
          <p:cNvSpPr/>
          <p:nvPr/>
        </p:nvSpPr>
        <p:spPr>
          <a:xfrm>
            <a:off x="447243" y="2133600"/>
            <a:ext cx="3032632" cy="44573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73108" y="2209800"/>
            <a:ext cx="2956560" cy="43990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46330" y="3964900"/>
            <a:ext cx="3897470" cy="2631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Костюм </a:t>
            </a:r>
            <a:r>
              <a:rPr sz="1700" spc="-5" dirty="0">
                <a:solidFill>
                  <a:srgbClr val="FFFFFF"/>
                </a:solidFill>
                <a:latin typeface="Trebuchet MS"/>
                <a:cs typeface="Trebuchet MS"/>
              </a:rPr>
              <a:t>Екатерины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II</a:t>
            </a:r>
            <a:r>
              <a:rPr sz="17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endParaRPr sz="17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700" spc="-5" dirty="0">
                <a:solidFill>
                  <a:srgbClr val="FFFFFF"/>
                </a:solidFill>
                <a:latin typeface="Trebuchet MS"/>
                <a:cs typeface="Trebuchet MS"/>
              </a:rPr>
              <a:t>костюм князя Серпуховского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к</a:t>
            </a:r>
            <a:r>
              <a:rPr sz="17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Trebuchet MS"/>
                <a:cs typeface="Trebuchet MS"/>
              </a:rPr>
              <a:t>спектаклю</a:t>
            </a:r>
            <a:endParaRPr sz="17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“Любовь </a:t>
            </a:r>
            <a:r>
              <a:rPr sz="1700" spc="-5" dirty="0">
                <a:solidFill>
                  <a:srgbClr val="FFFFFF"/>
                </a:solidFill>
                <a:latin typeface="Trebuchet MS"/>
                <a:cs typeface="Trebuchet MS"/>
              </a:rPr>
              <a:t>– книга </a:t>
            </a:r>
            <a:r>
              <a:rPr sz="1700" dirty="0">
                <a:solidFill>
                  <a:srgbClr val="FFFFFF"/>
                </a:solidFill>
                <a:latin typeface="Trebuchet MS"/>
                <a:cs typeface="Trebuchet MS"/>
              </a:rPr>
              <a:t>золотая” </a:t>
            </a:r>
            <a:r>
              <a:rPr lang="ru-RU" sz="1700" dirty="0">
                <a:solidFill>
                  <a:srgbClr val="FFFFFF"/>
                </a:solidFill>
                <a:latin typeface="Trebuchet MS"/>
                <a:cs typeface="Trebuchet MS"/>
              </a:rPr>
              <a:t>А.Н.</a:t>
            </a:r>
            <a:r>
              <a:rPr sz="1700" spc="-5" dirty="0">
                <a:solidFill>
                  <a:srgbClr val="FFFFFF"/>
                </a:solidFill>
                <a:latin typeface="Trebuchet MS"/>
                <a:cs typeface="Trebuchet MS"/>
              </a:rPr>
              <a:t>Толстой</a:t>
            </a:r>
            <a:r>
              <a:rPr sz="17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endParaRPr lang="ru-RU" sz="1700" spc="-5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/>
            <a:r>
              <a:rPr lang="ru-RU" sz="1700" dirty="0">
                <a:solidFill>
                  <a:srgbClr val="FFFFFF"/>
                </a:solidFill>
                <a:latin typeface="Trebuchet MS"/>
                <a:cs typeface="Trebuchet MS"/>
              </a:rPr>
              <a:t>Режиссер‐постановщик –  А. </a:t>
            </a:r>
            <a:r>
              <a:rPr lang="ru-RU" sz="1700" dirty="0" err="1">
                <a:solidFill>
                  <a:srgbClr val="FFFFFF"/>
                </a:solidFill>
                <a:latin typeface="Trebuchet MS"/>
                <a:cs typeface="Trebuchet MS"/>
              </a:rPr>
              <a:t>Баргман</a:t>
            </a:r>
            <a:endParaRPr lang="ru-RU" sz="1700" dirty="0">
              <a:solidFill>
                <a:schemeClr val="bg1"/>
              </a:solidFill>
              <a:latin typeface="Trebuchet MS"/>
              <a:cs typeface="Trebuchet MS"/>
            </a:endParaRPr>
          </a:p>
          <a:p>
            <a:pPr marL="12700"/>
            <a:r>
              <a:rPr lang="ru-RU" sz="1700" dirty="0">
                <a:solidFill>
                  <a:schemeClr val="bg1"/>
                </a:solidFill>
                <a:latin typeface="Trebuchet MS"/>
                <a:cs typeface="Trebuchet MS"/>
              </a:rPr>
              <a:t>Художник по костюмам -    </a:t>
            </a:r>
          </a:p>
          <a:p>
            <a:pPr marL="12700"/>
            <a:r>
              <a:rPr lang="ru-RU" sz="1700" dirty="0">
                <a:solidFill>
                  <a:schemeClr val="bg1"/>
                </a:solidFill>
                <a:latin typeface="Trebuchet MS"/>
                <a:cs typeface="Trebuchet MS"/>
              </a:rPr>
              <a:t>Н. </a:t>
            </a:r>
            <a:r>
              <a:rPr lang="ru-RU" sz="1700" dirty="0" err="1">
                <a:solidFill>
                  <a:schemeClr val="bg1"/>
                </a:solidFill>
                <a:latin typeface="Trebuchet MS"/>
                <a:cs typeface="Trebuchet MS"/>
              </a:rPr>
              <a:t>Велегжанинова</a:t>
            </a:r>
            <a:endParaRPr lang="ru-RU" sz="1700" dirty="0">
              <a:solidFill>
                <a:schemeClr val="bg1"/>
              </a:solidFill>
              <a:latin typeface="Trebuchet MS"/>
              <a:cs typeface="Trebuchet MS"/>
            </a:endParaRPr>
          </a:p>
          <a:p>
            <a:pPr marL="12700"/>
            <a:r>
              <a:rPr lang="ru-RU" sz="1700" dirty="0">
                <a:solidFill>
                  <a:schemeClr val="bg1"/>
                </a:solidFill>
                <a:latin typeface="Trebuchet MS"/>
                <a:cs typeface="Trebuchet MS"/>
              </a:rPr>
              <a:t>2015 г.</a:t>
            </a:r>
          </a:p>
          <a:p>
            <a:pPr marL="12700">
              <a:lnSpc>
                <a:spcPct val="100000"/>
              </a:lnSpc>
            </a:pPr>
            <a:endParaRPr sz="1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260EE8-7C47-4E3F-8F21-152223A53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3E86B07-E1E5-413D-B298-2F5B8AAE1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72"/>
            <a:ext cx="12192000" cy="1524000"/>
          </a:xfrm>
          <a:prstGeom prst="rect">
            <a:avLst/>
          </a:prstGeom>
        </p:spPr>
      </p:pic>
      <p:sp>
        <p:nvSpPr>
          <p:cNvPr id="9" name="object 4">
            <a:extLst>
              <a:ext uri="{FF2B5EF4-FFF2-40B4-BE49-F238E27FC236}">
                <a16:creationId xmlns:a16="http://schemas.microsoft.com/office/drawing/2014/main" id="{80C21BAF-21F6-4F8E-812B-9FA4BB798722}"/>
              </a:ext>
            </a:extLst>
          </p:cNvPr>
          <p:cNvSpPr/>
          <p:nvPr/>
        </p:nvSpPr>
        <p:spPr>
          <a:xfrm>
            <a:off x="10421257" y="769854"/>
            <a:ext cx="1478026" cy="11693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256" y="761709"/>
            <a:ext cx="6577965" cy="1217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0000"/>
              </a:lnSpc>
            </a:pPr>
            <a:r>
              <a:rPr sz="2200" spc="-5" dirty="0"/>
              <a:t>Предметы из коллекции И.И.Махаева (1931-2013),  основателя Благотворительного фонда и музея  </a:t>
            </a:r>
            <a:r>
              <a:rPr sz="2200" spc="-10" dirty="0"/>
              <a:t>“Дом </a:t>
            </a:r>
            <a:r>
              <a:rPr sz="2200" spc="-5" dirty="0"/>
              <a:t>Дягилева”, посвященной истории “Русских  сезонов”</a:t>
            </a:r>
            <a:r>
              <a:rPr sz="2200" spc="-50" dirty="0"/>
              <a:t> </a:t>
            </a:r>
            <a:r>
              <a:rPr sz="2200" spc="-5" dirty="0"/>
              <a:t>С.Дягилева</a:t>
            </a:r>
            <a:endParaRPr sz="2200" dirty="0"/>
          </a:p>
        </p:txBody>
      </p:sp>
      <p:sp>
        <p:nvSpPr>
          <p:cNvPr id="3" name="object 3"/>
          <p:cNvSpPr/>
          <p:nvPr/>
        </p:nvSpPr>
        <p:spPr>
          <a:xfrm>
            <a:off x="7273290" y="1132713"/>
            <a:ext cx="2793492" cy="4190238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2326" y="2115401"/>
            <a:ext cx="3028074" cy="43616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88182" y="3970782"/>
            <a:ext cx="7489825" cy="2767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029075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Trebuchet MS"/>
                <a:cs typeface="Trebuchet MS"/>
              </a:rPr>
              <a:t>Болеро. Деталь костюма В.В.  Васильева для партии Базиля. "Дон-  Кихот" Минкус</a:t>
            </a:r>
            <a:r>
              <a:rPr sz="16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rebuchet MS"/>
                <a:cs typeface="Trebuchet MS"/>
              </a:rPr>
              <a:t>Л.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Trebuchet MS"/>
                <a:cs typeface="Trebuchet MS"/>
              </a:rPr>
              <a:t>Москва, ГАБТ 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СССР. </a:t>
            </a:r>
            <a:r>
              <a:rPr sz="1600" spc="-5" dirty="0">
                <a:solidFill>
                  <a:srgbClr val="FFFFFF"/>
                </a:solidFill>
                <a:latin typeface="Trebuchet MS"/>
                <a:cs typeface="Trebuchet MS"/>
              </a:rPr>
              <a:t>1962 г.,</a:t>
            </a:r>
            <a:r>
              <a:rPr sz="1600" spc="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rebuchet MS"/>
                <a:cs typeface="Trebuchet MS"/>
              </a:rPr>
              <a:t>США,</a:t>
            </a:r>
            <a:endParaRPr sz="1600">
              <a:latin typeface="Trebuchet MS"/>
              <a:cs typeface="Trebuchet MS"/>
            </a:endParaRPr>
          </a:p>
          <a:p>
            <a:pPr marL="12700" marR="548132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Trebuchet MS"/>
                <a:cs typeface="Trebuchet MS"/>
              </a:rPr>
              <a:t>Нью-Йорк, фирма  "Barbara Matera</a:t>
            </a:r>
            <a:r>
              <a:rPr sz="16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Trebuchet MS"/>
                <a:cs typeface="Trebuchet MS"/>
              </a:rPr>
              <a:t>LTD."</a:t>
            </a:r>
            <a:endParaRPr sz="1600">
              <a:latin typeface="Trebuchet MS"/>
              <a:cs typeface="Trebuchet MS"/>
            </a:endParaRPr>
          </a:p>
          <a:p>
            <a:pPr marL="3877310" marR="5080">
              <a:lnSpc>
                <a:spcPct val="100000"/>
              </a:lnSpc>
              <a:spcBef>
                <a:spcPts val="575"/>
              </a:spcBef>
            </a:pPr>
            <a:r>
              <a:rPr sz="1600" spc="-5" dirty="0">
                <a:solidFill>
                  <a:srgbClr val="FFFFFF"/>
                </a:solidFill>
                <a:latin typeface="Trebuchet MS"/>
                <a:cs typeface="Trebuchet MS"/>
              </a:rPr>
              <a:t>Колет в виде доспехов с плащом.  Деталь костюма М. Лиепы для партии  Красса. "Спартак" Хачатурян А.И.  Москва, ГАБТ 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СССР. </a:t>
            </a:r>
            <a:r>
              <a:rPr sz="1600" spc="-5" dirty="0">
                <a:solidFill>
                  <a:srgbClr val="FFFFFF"/>
                </a:solidFill>
                <a:latin typeface="Trebuchet MS"/>
                <a:cs typeface="Trebuchet MS"/>
              </a:rPr>
              <a:t>1968 г.,</a:t>
            </a:r>
            <a:r>
              <a:rPr sz="1600" spc="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СССР,</a:t>
            </a:r>
            <a:endParaRPr sz="1600">
              <a:latin typeface="Trebuchet MS"/>
              <a:cs typeface="Trebuchet MS"/>
            </a:endParaRPr>
          </a:p>
          <a:p>
            <a:pPr marL="387731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Trebuchet MS"/>
                <a:cs typeface="Trebuchet MS"/>
              </a:rPr>
              <a:t>мастерская Большого</a:t>
            </a:r>
            <a:r>
              <a:rPr sz="16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rebuchet MS"/>
                <a:cs typeface="Trebuchet MS"/>
              </a:rPr>
              <a:t>театра.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</TotalTime>
  <Words>907</Words>
  <Application>Microsoft Office PowerPoint</Application>
  <PresentationFormat>Широкоэкранный</PresentationFormat>
  <Paragraphs>95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Office Theme</vt:lpstr>
      <vt:lpstr>Дмитрий Викторович Родионов Генеральный  директор Государственного центрального театрального музея им. А.А. Бахрушина</vt:lpstr>
      <vt:lpstr>Презентация PowerPoint</vt:lpstr>
      <vt:lpstr>Результат проведения акции с 2012-2016 гг.</vt:lpstr>
      <vt:lpstr>Возможность реализации опыта проекта другими музеями</vt:lpstr>
      <vt:lpstr>Общественное признание</vt:lpstr>
      <vt:lpstr>Материалы творческой деятельности  Хакасский национальный театр кукол «Сказка», г. Абакан</vt:lpstr>
      <vt:lpstr>Материалы творческой деятельности  Чеченского государственного национального  театра им. Х.Нурадилова, г. Грозный</vt:lpstr>
      <vt:lpstr>Материалы творческой деятельности  Государственного академического русского  драматического театра Республики Башкортостан, г. Уфа</vt:lpstr>
      <vt:lpstr>Предметы из коллекции И.И.Махаева (1931-2013),  основателя Благотворительного фонда и музея  “Дом Дягилева”, посвященной истории “Русских  сезонов” С.Дягилева</vt:lpstr>
      <vt:lpstr>Материалы из собрания искусствоведа, заслуженного деятеля искусств РФ В.В. Ванслова</vt:lpstr>
      <vt:lpstr>Развитие Театрального музея им. А.А.Бахрушина в современном социокультурном пространстве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Колесникова</dc:creator>
  <cp:lastModifiedBy>Пользователь Windows</cp:lastModifiedBy>
  <cp:revision>49</cp:revision>
  <cp:lastPrinted>2017-06-27T14:55:45Z</cp:lastPrinted>
  <dcterms:created xsi:type="dcterms:W3CDTF">2017-05-29T06:20:17Z</dcterms:created>
  <dcterms:modified xsi:type="dcterms:W3CDTF">2017-06-28T15:52:51Z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2017-05-17T00:00:00Z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2017-05-29T00:00:00Z</vt:filetime>
  </property>
</Properties>
</file>